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notesMasterIdLst>
    <p:notesMasterId r:id="rId15"/>
  </p:notesMasterIdLst>
  <p:sldIdLst>
    <p:sldId id="256" r:id="rId2"/>
    <p:sldId id="258" r:id="rId3"/>
    <p:sldId id="257" r:id="rId4"/>
    <p:sldId id="265" r:id="rId5"/>
    <p:sldId id="267" r:id="rId6"/>
    <p:sldId id="270" r:id="rId7"/>
    <p:sldId id="272" r:id="rId8"/>
    <p:sldId id="268" r:id="rId9"/>
    <p:sldId id="263" r:id="rId10"/>
    <p:sldId id="262" r:id="rId11"/>
    <p:sldId id="269" r:id="rId12"/>
    <p:sldId id="271" r:id="rId13"/>
    <p:sldId id="26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Impact of Exercise on HR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7412035998396478"/>
          <c:y val="0.42420704674248383"/>
          <c:w val="0.71041702678548446"/>
          <c:h val="0.2348056294864325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HR at Rest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Subject 1</c:v>
                </c:pt>
                <c:pt idx="1">
                  <c:v>Subject 2</c:v>
                </c:pt>
                <c:pt idx="2">
                  <c:v>Subject 3</c:v>
                </c:pt>
                <c:pt idx="3">
                  <c:v>Subject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75</c:v>
                </c:pt>
                <c:pt idx="1">
                  <c:v>70</c:v>
                </c:pt>
                <c:pt idx="2">
                  <c:v>72</c:v>
                </c:pt>
                <c:pt idx="3">
                  <c:v>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D06-453C-BB37-21DF2016F82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HR after Exercise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Subject 1</c:v>
                </c:pt>
                <c:pt idx="1">
                  <c:v>Subject 2</c:v>
                </c:pt>
                <c:pt idx="2">
                  <c:v>Subject 3</c:v>
                </c:pt>
                <c:pt idx="3">
                  <c:v>Subject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90</c:v>
                </c:pt>
                <c:pt idx="1">
                  <c:v>105</c:v>
                </c:pt>
                <c:pt idx="2">
                  <c:v>115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D06-453C-BB37-21DF2016F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9391816"/>
        <c:axId val="399392144"/>
      </c:lineChart>
      <c:catAx>
        <c:axId val="3993918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Subject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9392144"/>
        <c:crosses val="autoZero"/>
        <c:auto val="1"/>
        <c:lblAlgn val="ctr"/>
        <c:lblOffset val="100"/>
        <c:noMultiLvlLbl val="0"/>
      </c:catAx>
      <c:valAx>
        <c:axId val="399392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Heart Rate (BPM)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9391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680D2-1A7A-4575-AF1C-2A3E8361AF89}" type="datetimeFigureOut">
              <a:rPr lang="en-US" smtClean="0"/>
              <a:t>8/22/2018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BEBC3-C057-41F8-9EA9-17504A69BB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877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A379B-5138-42A9-AE42-76FEB591FD4C}" type="datetime1">
              <a:rPr lang="en-US" smtClean="0"/>
              <a:t>8/22/2018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257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50076-8873-4C8C-874E-9F818AC7F32A}" type="datetime1">
              <a:rPr lang="en-US" smtClean="0"/>
              <a:t>8/22/2018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108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2B05-B7D6-4FD7-8966-C9D09B2C70B2}" type="datetime1">
              <a:rPr lang="en-US" smtClean="0"/>
              <a:t>8/22/2018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7410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94BC7-3895-41E0-9955-BFCA849B4F1A}" type="datetime1">
              <a:rPr lang="en-US" smtClean="0"/>
              <a:t>8/22/2018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4871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15CD-4115-47C9-A2C1-4538B7325A9B}" type="datetime1">
              <a:rPr lang="en-US" smtClean="0"/>
              <a:t>8/22/2018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4939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27FE-C24B-474B-87B6-AEAC13E21223}" type="datetime1">
              <a:rPr lang="en-US" smtClean="0"/>
              <a:t>8/22/2018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9941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412F-C797-4078-9E3D-2FAB26BB9D33}" type="datetime1">
              <a:rPr lang="en-US" smtClean="0"/>
              <a:t>8/22/2018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024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9FED-F846-456B-A052-02DAD61D4A71}" type="datetime1">
              <a:rPr lang="en-US" smtClean="0"/>
              <a:t>8/22/2018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89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4A835-4F36-4EE4-8678-00094EBB5002}" type="datetime1">
              <a:rPr lang="en-US" smtClean="0"/>
              <a:t>8/22/2018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300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04C0-1AFA-4FD7-8108-FB4CFBA9BEE4}" type="datetime1">
              <a:rPr lang="en-US" smtClean="0"/>
              <a:t>8/22/2018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011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E812-C0FF-4899-A204-FEF20206A59C}" type="datetime1">
              <a:rPr lang="en-US" smtClean="0"/>
              <a:t>8/22/2018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815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D0DE8-A613-48A1-95F7-E9639FA39687}" type="datetime1">
              <a:rPr lang="en-US" smtClean="0"/>
              <a:t>8/22/2018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22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00B96-69D8-4A8D-9D04-83B7C342433A}" type="datetime1">
              <a:rPr lang="en-US" smtClean="0"/>
              <a:t>8/22/2018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440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A00C-744C-4A08-BA24-4CBAFA3075F9}" type="datetime1">
              <a:rPr lang="en-US" smtClean="0"/>
              <a:t>8/22/2018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480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DA93-3BEF-4FDB-AF5E-B5E7037173E0}" type="datetime1">
              <a:rPr lang="en-US" smtClean="0"/>
              <a:t>8/22/2018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28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950C-9BB3-47CB-AE2A-2186EB9CD7B0}" type="datetime1">
              <a:rPr lang="en-US" smtClean="0"/>
              <a:t>8/22/2018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02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737A9-6196-4F50-834A-0BA4E2B45CDD}" type="datetime1">
              <a:rPr lang="en-US" smtClean="0"/>
              <a:t>8/22/2018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675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SjYpqlUWDQg?list=PL8VCrbt1ecOSkpN7P8kiCwuJulqaL2xB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Ikp0d2MPw8&amp;index=15&amp;list=PL8VCrbt1ecOSkpN7P8kiCwuJulqaL2xBp&amp;t=0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ivcc.edu/rambo/tip_formal_writing_voice.htm" TargetMode="External"/><Relationship Id="rId7" Type="http://schemas.openxmlformats.org/officeDocument/2006/relationships/hyperlink" Target="https://owl.english.purdue.edu/owl/resource/560/18/" TargetMode="External"/><Relationship Id="rId2" Type="http://schemas.openxmlformats.org/officeDocument/2006/relationships/hyperlink" Target="https://howardcc.libguides.com/researchhel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owardcc.libguides.com/apastyle-rh" TargetMode="External"/><Relationship Id="rId5" Type="http://schemas.openxmlformats.org/officeDocument/2006/relationships/hyperlink" Target="https://howardcc.libguides.com/citing-rh" TargetMode="External"/><Relationship Id="rId4" Type="http://schemas.openxmlformats.org/officeDocument/2006/relationships/hyperlink" Target="http://writingcenter.prompt.com/formal-writing-style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B2A75-9BE3-43D4-AD4F-A5F2DC1710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2" y="1271154"/>
            <a:ext cx="8915399" cy="2262781"/>
          </a:xfrm>
        </p:spPr>
        <p:txBody>
          <a:bodyPr/>
          <a:lstStyle/>
          <a:p>
            <a:r>
              <a:rPr lang="en-US" dirty="0"/>
              <a:t>The ABC’s of Writing a Research Paper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70D127-47FC-4071-8B6A-9BADEB2377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2" y="3788767"/>
            <a:ext cx="8915399" cy="2806905"/>
          </a:xfrm>
        </p:spPr>
        <p:txBody>
          <a:bodyPr>
            <a:normAutofit/>
          </a:bodyPr>
          <a:lstStyle/>
          <a:p>
            <a:r>
              <a:rPr lang="en-US" dirty="0"/>
              <a:t>Analysis of a Case Study</a:t>
            </a:r>
          </a:p>
          <a:p>
            <a:endParaRPr lang="en-US" dirty="0"/>
          </a:p>
          <a:p>
            <a:r>
              <a:rPr lang="en-US" dirty="0"/>
              <a:t>Author: Rhonda Lynn Doctor-Canham, B.S. MGS</a:t>
            </a:r>
          </a:p>
          <a:p>
            <a:r>
              <a:rPr lang="en-US" dirty="0"/>
              <a:t>		Master Adjunct Faculty</a:t>
            </a:r>
          </a:p>
          <a:p>
            <a:r>
              <a:rPr lang="en-US" dirty="0"/>
              <a:t>		Howard Community College</a:t>
            </a:r>
          </a:p>
          <a:p>
            <a:r>
              <a:rPr lang="en-US" dirty="0"/>
              <a:t>		Columbia, Maryland</a:t>
            </a:r>
          </a:p>
          <a:p>
            <a:r>
              <a:rPr lang="en-US" dirty="0"/>
              <a:t>		April 26, 2018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D50AF-4ED0-4BBC-8C47-3B7F0930F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578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3FAD6-3F90-4678-88B2-FEA050652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5478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Instructions to Submit an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D04AD-F1EA-4C3F-BA9D-290294842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4320" y="1211464"/>
            <a:ext cx="8915400" cy="5129375"/>
          </a:xfrm>
        </p:spPr>
        <p:txBody>
          <a:bodyPr>
            <a:no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Submit papers to Canvas</a:t>
            </a:r>
          </a:p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HCC uses VeriCite to inspect student papers for originality</a:t>
            </a:r>
          </a:p>
          <a:p>
            <a:pPr lvl="1"/>
            <a:r>
              <a: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HELP Desk Recommends: GOOGLE CHROME</a:t>
            </a:r>
          </a:p>
          <a:p>
            <a:pPr lvl="1"/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of  FILE TO SUBMIT: MICROSOFT WORD DOCUMENT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Assignments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Click on the Assignment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Click submit Assignment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Locate File Upload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Click Choose File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the document to submit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Another File to submit more than 1 document for this assignment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Place a check mark in the box “ I certify that I have read….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Click submit Assignment</a:t>
            </a:r>
          </a:p>
          <a:p>
            <a:pPr marL="457200" lvl="1" indent="0" algn="ctr">
              <a:buNone/>
            </a:pP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VeriCite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Submission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08B7DC-BA06-48E9-A88C-38A530387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398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91C5E-9150-4787-AB25-B1564B73F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Instructions to View Graded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C91BD-D956-445B-874D-AB177CBA0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Open the Course Canvas site</a:t>
            </a:r>
          </a:p>
          <a:p>
            <a:pPr lvl="1">
              <a:buFont typeface="+mj-lt"/>
              <a:buAutoNum type="arabicPeriod"/>
            </a:pPr>
            <a:r>
              <a:rPr lang="en-US" sz="1500" dirty="0"/>
              <a:t>Select Assignments</a:t>
            </a:r>
          </a:p>
          <a:p>
            <a:pPr lvl="1">
              <a:buFont typeface="+mj-lt"/>
              <a:buAutoNum type="arabicPeriod"/>
            </a:pPr>
            <a:r>
              <a:rPr lang="en-US" sz="1500" dirty="0"/>
              <a:t>Click on the assignment</a:t>
            </a:r>
          </a:p>
          <a:p>
            <a:pPr lvl="1">
              <a:buFont typeface="+mj-lt"/>
              <a:buAutoNum type="arabicPeriod"/>
            </a:pPr>
            <a:r>
              <a:rPr lang="en-US" sz="1500" dirty="0"/>
              <a:t>Click Submission details</a:t>
            </a:r>
          </a:p>
          <a:p>
            <a:pPr lvl="1">
              <a:buFont typeface="+mj-lt"/>
              <a:buAutoNum type="arabicPeriod"/>
            </a:pPr>
            <a:r>
              <a:rPr lang="en-US" sz="1500" dirty="0"/>
              <a:t>Click View Feedback</a:t>
            </a:r>
          </a:p>
          <a:p>
            <a:pPr lvl="1">
              <a:buFont typeface="+mj-lt"/>
              <a:buAutoNum type="arabicPeriod"/>
            </a:pPr>
            <a:r>
              <a:rPr lang="en-US" sz="1500" dirty="0"/>
              <a:t>Contact the Help Desk for assistance</a:t>
            </a:r>
          </a:p>
          <a:p>
            <a:pPr marL="457200" lvl="1" indent="0">
              <a:buNone/>
            </a:pPr>
            <a:endParaRPr lang="en-US" sz="1500" dirty="0"/>
          </a:p>
          <a:p>
            <a:pPr marL="457200" lvl="1" indent="0" algn="ctr">
              <a:buNone/>
            </a:pPr>
            <a:r>
              <a:rPr lang="en-US" sz="15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VeriCite</a:t>
            </a:r>
            <a:r>
              <a:rPr lang="en-US" sz="1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Review</a:t>
            </a:r>
            <a:endParaRPr lang="en-US" sz="15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97CA1C-6720-4CC7-AD70-55E207FEC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07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1B7FA-95A1-4302-B4D7-DBD98487F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9525" y="259299"/>
            <a:ext cx="9713375" cy="1280890"/>
          </a:xfrm>
        </p:spPr>
        <p:txBody>
          <a:bodyPr/>
          <a:lstStyle/>
          <a:p>
            <a:r>
              <a:rPr lang="en-US" dirty="0"/>
              <a:t>The ABC’s of Writing A Research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23232-6528-4826-8E79-8CC9CB2B9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6100" y="1152907"/>
            <a:ext cx="9844088" cy="517811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ACCEPT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challenge							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typos</a:t>
            </a:r>
          </a:p>
          <a:p>
            <a:pPr mar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BEGIN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assignment							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follows guidelines</a:t>
            </a:r>
          </a:p>
          <a:p>
            <a:pPr mar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CITATIONS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in-text							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PROOFREAD</a:t>
            </a:r>
          </a:p>
          <a:p>
            <a:pPr mar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 DATE			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answered completely</a:t>
            </a:r>
          </a:p>
          <a:p>
            <a:pPr mar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Edit Extraneous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information 						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course text book is required</a:t>
            </a:r>
          </a:p>
          <a:p>
            <a:pPr mar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APA								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canvas</a:t>
            </a:r>
          </a:p>
          <a:p>
            <a:pPr mar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		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TIMELINE</a:t>
            </a:r>
          </a:p>
          <a:p>
            <a:pPr mar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HYPOTHESIS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	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resources</a:t>
            </a:r>
          </a:p>
          <a:p>
            <a:pPr mar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								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VALIDATE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conclusions</a:t>
            </a:r>
          </a:p>
          <a:p>
            <a:pPr mar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JOIN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peer review group						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WEBSITE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is limited 					</a:t>
            </a:r>
          </a:p>
          <a:p>
            <a:pPr mar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calm									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X-AXIS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labeled with 1 type of units</a:t>
            </a:r>
          </a:p>
          <a:p>
            <a:pPr mar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recent						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Y-AXIS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labeled with 1 type of units</a:t>
            </a:r>
          </a:p>
          <a:p>
            <a:pPr mar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originality score								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ZERO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tolerance for plagiarism</a:t>
            </a:r>
          </a:p>
          <a:p>
            <a:pPr mar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				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				 </a:t>
            </a:r>
            <a:r>
              <a:rPr lang="en-US" dirty="0"/>
              <a:t>																																				(Canham, 2018)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333B5C-5962-46EF-9CE2-C3A65A328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720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7436E-E695-4366-9463-317144A63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F961C-2707-4ADC-A6C5-8D4D3B0AF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Canham, R. L. (2018).The ABC’s of  Writing a Research Paper. Ellicott City, Md</a:t>
            </a:r>
          </a:p>
          <a:p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Howard Community College. (2018). Library. Available from http://howardd.libguides.com/homepage</a:t>
            </a:r>
          </a:p>
          <a:p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Prompt Writing Center. Retrieved from http://writingcenter.prompt.com/formal-writing-style/</a:t>
            </a:r>
          </a:p>
          <a:p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Purdue University. (2018). Owl Online Writing Lab. Available from http://owl.English.purdue.edu/owl/resource/560/8/ </a:t>
            </a:r>
          </a:p>
          <a:p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Rambo, Randy. Illinois Valley Community College English Composition 1. (2012) Retrieved from http://www2.ivcc.edu/rambo/tip_formal_writing_voice.htm</a:t>
            </a:r>
          </a:p>
          <a:p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C13171-85B3-4C0D-A17B-2AA775066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700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34941-BE5A-43FB-A7E3-0F4A11F87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&amp; Purpose of a Case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7E029-7A52-42DD-9E9D-A223D7B14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case study is a written document presenting the history, diagnosis*, clinical manifestations (signs &amp; symptoms), prognosis (outcome), &amp; treatment of a subject or subjects	</a:t>
            </a:r>
          </a:p>
          <a:p>
            <a:pPr lvl="1"/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In some assignments the diagnosis will not be provided</a:t>
            </a:r>
          </a:p>
          <a:p>
            <a:pPr lvl="2"/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student will use information from the case study to form a hypothesis</a:t>
            </a:r>
          </a:p>
          <a:p>
            <a:pPr lvl="3"/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hypothesis is the statement of the student’s educated assumption of the diagnosis</a:t>
            </a:r>
          </a:p>
          <a:p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studies are used to aid the student in gaining a better understanding of topics presented in Anatomy &amp; Physiology</a:t>
            </a:r>
          </a:p>
          <a:p>
            <a:pPr lvl="1"/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assignments may include a list of questions to help guide the research</a:t>
            </a:r>
          </a:p>
          <a:p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will use a case study to write a research paper</a:t>
            </a:r>
          </a:p>
          <a:p>
            <a:endParaRPr lang="en-US" dirty="0"/>
          </a:p>
          <a:p>
            <a:endParaRPr lang="en-US" dirty="0"/>
          </a:p>
          <a:p>
            <a:pPr lvl="3"/>
            <a:endParaRPr lang="en-US" dirty="0"/>
          </a:p>
          <a:p>
            <a:pPr marL="0" lvl="3" indent="0">
              <a:buNone/>
            </a:pPr>
            <a:endParaRPr lang="en-US" dirty="0"/>
          </a:p>
          <a:p>
            <a:pPr marL="0" lvl="3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7BD589-D30F-4C99-917A-67C0C24E8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323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17AFC-41A4-4047-8319-E92897E60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180754"/>
            <a:ext cx="8911687" cy="128089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and Online Resources for a Research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20E82-7923-4C8B-B2FC-C409666DD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8798" y="1461644"/>
            <a:ext cx="8915400" cy="5396356"/>
          </a:xfrm>
        </p:spPr>
        <p:txBody>
          <a:bodyPr>
            <a:normAutofit fontScale="40000" lnSpcReduction="20000"/>
          </a:bodyPr>
          <a:lstStyle/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written assignment focusing on a detailed examination &amp; interpretation of the information &amp; data presented regarding a specific topic</a:t>
            </a:r>
          </a:p>
          <a:p>
            <a:pPr lvl="1"/>
            <a:r>
              <a:rPr lang="en-US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Link to HCC Library Research Help</a:t>
            </a:r>
            <a:endParaRPr lang="en-US" sz="3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paper is written in American Psychology Association (APA) format &amp; style</a:t>
            </a:r>
          </a:p>
          <a:p>
            <a:pPr lvl="1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Typed</a:t>
            </a:r>
          </a:p>
          <a:p>
            <a:pPr lvl="1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inch margins</a:t>
            </a:r>
          </a:p>
          <a:p>
            <a:pPr lvl="1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Double spaced</a:t>
            </a:r>
          </a:p>
          <a:p>
            <a:pPr lvl="1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 12 point font</a:t>
            </a:r>
          </a:p>
          <a:p>
            <a:pPr lvl="1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Label each section of the paper</a:t>
            </a:r>
          </a:p>
          <a:p>
            <a:pPr lvl="2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Abstract, Introduction, Hypothesis, Data, Discussion, Conclusion, References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not include the subjects’ name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in a formal voice</a:t>
            </a:r>
          </a:p>
          <a:p>
            <a:pPr lvl="1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not use first-person pronouns ("I," "me," "my," "we," "us," etc.). (Rambo, 2012)</a:t>
            </a:r>
          </a:p>
          <a:p>
            <a:pPr lvl="1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clear, concise language in an active voice (Prompt Writing Center)</a:t>
            </a:r>
          </a:p>
          <a:p>
            <a:pPr lvl="1"/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Valuable Links: </a:t>
            </a:r>
            <a:endParaRPr lang="en-US" sz="3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2"/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Writing in a Formal Voice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The tone (word choice) used when an educated writer is communicating to an educated audience.</a:t>
            </a:r>
            <a:endParaRPr lang="en-US" sz="28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Formal Writing Style</a:t>
            </a:r>
            <a:endParaRPr lang="en-US" sz="28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HCC Library Cite &amp; Write Home Page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HCC Library APA Home Page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OWL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Purdue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Online Writing Lab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1AA185-C699-4E39-9454-010F89124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642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0A7DB-C53C-4A8E-98CA-EE46A01DB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243110"/>
            <a:ext cx="8911687" cy="128089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Resource Guidelines for a Research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A9CCE-8432-4DC4-93C6-630118E69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80890"/>
            <a:ext cx="8915400" cy="5334000"/>
          </a:xfrm>
        </p:spPr>
        <p:txBody>
          <a:bodyPr>
            <a:norm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In-Text Citations are Required</a:t>
            </a:r>
          </a:p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 must be no more than 10 years old</a:t>
            </a:r>
          </a:p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 of the course textbook is required</a:t>
            </a:r>
          </a:p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 of websites</a:t>
            </a:r>
          </a:p>
          <a:p>
            <a:pPr lvl="1"/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more than </a:t>
            </a: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(2)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website references are permitted</a:t>
            </a:r>
          </a:p>
          <a:p>
            <a:pPr lvl="1"/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APA format to cite the website</a:t>
            </a:r>
          </a:p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Creating a reference page in a Microsoft word document</a:t>
            </a:r>
          </a:p>
          <a:p>
            <a:pPr lvl="1"/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a separate page, centered type “References”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Click Reference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APA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Click Insert Citations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Add New Source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the type of Source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Place a Check Mark in the box labeled Show All Bibliography Fields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all required information in the appropriate field</a:t>
            </a:r>
          </a:p>
          <a:p>
            <a:pPr marL="0" indent="0">
              <a:buNone/>
            </a:pP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947BB1-2104-4467-9584-77E3D8A2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924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DF003-17EF-4A82-AE25-B5F4B715B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025" y="147337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 Required in a Research Paper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Center All Headings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4E648-8AAB-45C1-B267-1EA9248AF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4025" y="1099324"/>
            <a:ext cx="9361019" cy="5680535"/>
          </a:xfrm>
        </p:spPr>
        <p:txBody>
          <a:bodyPr>
            <a:no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page</a:t>
            </a:r>
          </a:p>
          <a:p>
            <a:pPr lvl="1"/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a separate page include title, author, institution, date optional</a:t>
            </a:r>
          </a:p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</a:p>
          <a:p>
            <a:pPr lvl="1"/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a separate page write a brief summary of important points</a:t>
            </a:r>
          </a:p>
          <a:p>
            <a:pPr lvl="1"/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Highlights of the case</a:t>
            </a:r>
          </a:p>
          <a:p>
            <a:pPr lvl="1"/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 of Key Terms (OPTIONAL)</a:t>
            </a:r>
          </a:p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lvl="1"/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a separate page</a:t>
            </a:r>
          </a:p>
          <a:p>
            <a:pPr lvl="1"/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</a:p>
          <a:p>
            <a:pPr lvl="1"/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 information</a:t>
            </a:r>
          </a:p>
          <a:p>
            <a:pPr lvl="1"/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 of Key Terms</a:t>
            </a:r>
          </a:p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Hypothesis</a:t>
            </a:r>
          </a:p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Data/Results</a:t>
            </a:r>
          </a:p>
          <a:p>
            <a:pPr lvl="1"/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Labeled data tables</a:t>
            </a:r>
          </a:p>
          <a:p>
            <a:pPr lvl="1"/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Labeled data graphs</a:t>
            </a:r>
          </a:p>
          <a:p>
            <a:pPr lvl="1"/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tables &amp; graphs with Excel or Microsoft word</a:t>
            </a:r>
          </a:p>
          <a:p>
            <a:pPr marL="457200" lvl="1" indent="0">
              <a:buNone/>
            </a:pP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A355F5-F9AD-4054-BFC0-8E75D410D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82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3A7F7-CFDC-4B21-B814-0C90BBBCE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150447"/>
            <a:ext cx="8911687" cy="128089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 Required in a Research Paper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FFB90-A1AC-40F8-A01F-8FA37CE1E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5967" y="1431337"/>
            <a:ext cx="9371012" cy="4385263"/>
          </a:xfrm>
        </p:spPr>
        <p:txBody>
          <a:bodyPr/>
          <a:lstStyle/>
          <a:p>
            <a:r>
              <a:rPr lang="en-US" dirty="0"/>
              <a:t>Sample Data Table</a:t>
            </a:r>
          </a:p>
          <a:p>
            <a:r>
              <a:rPr lang="en-US" dirty="0"/>
              <a:t>Contact the LAC for assistance to create graphs in the document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8C17F754-40BB-4DC1-9D40-2A7AE2B6A01D}"/>
              </a:ext>
            </a:extLst>
          </p:cNvPr>
          <p:cNvGrpSpPr/>
          <p:nvPr/>
        </p:nvGrpSpPr>
        <p:grpSpPr>
          <a:xfrm>
            <a:off x="1069374" y="2937407"/>
            <a:ext cx="10622606" cy="1993795"/>
            <a:chOff x="1244739" y="1421758"/>
            <a:chExt cx="10622606" cy="1993795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67D17FDE-182E-471E-8D81-0F38AEC265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96922" y="1421758"/>
              <a:ext cx="6270423" cy="178249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2B05C84-C4AC-4681-992E-B61AFBAB1E8B}"/>
                </a:ext>
              </a:extLst>
            </p:cNvPr>
            <p:cNvSpPr txBox="1"/>
            <p:nvPr/>
          </p:nvSpPr>
          <p:spPr>
            <a:xfrm>
              <a:off x="3511385" y="1847866"/>
              <a:ext cx="1005853" cy="3231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5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Table Title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0866AEE-9BC0-4DBC-83A2-ADAA1EFC61F1}"/>
                </a:ext>
              </a:extLst>
            </p:cNvPr>
            <p:cNvSpPr txBox="1"/>
            <p:nvPr/>
          </p:nvSpPr>
          <p:spPr>
            <a:xfrm>
              <a:off x="1244739" y="2287353"/>
              <a:ext cx="3238387" cy="3231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5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Subject/Independent variable with units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F32E8687-1961-460F-A3B1-F4A2CC338312}"/>
                </a:ext>
              </a:extLst>
            </p:cNvPr>
            <p:cNvCxnSpPr>
              <a:cxnSpLocks/>
              <a:stCxn id="15" idx="3"/>
            </p:cNvCxnSpPr>
            <p:nvPr/>
          </p:nvCxnSpPr>
          <p:spPr>
            <a:xfrm flipV="1">
              <a:off x="4517238" y="1534446"/>
              <a:ext cx="2786084" cy="47500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F53701BC-E3DB-4C31-B51A-B68A2267C8EF}"/>
                </a:ext>
              </a:extLst>
            </p:cNvPr>
            <p:cNvCxnSpPr>
              <a:cxnSpLocks/>
              <a:stCxn id="16" idx="3"/>
            </p:cNvCxnSpPr>
            <p:nvPr/>
          </p:nvCxnSpPr>
          <p:spPr>
            <a:xfrm flipV="1">
              <a:off x="4483126" y="2028670"/>
              <a:ext cx="1219174" cy="4202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65B10B3-1ED6-4D86-9B6B-767834922A62}"/>
                </a:ext>
              </a:extLst>
            </p:cNvPr>
            <p:cNvSpPr txBox="1"/>
            <p:nvPr/>
          </p:nvSpPr>
          <p:spPr>
            <a:xfrm>
              <a:off x="2296309" y="2686401"/>
              <a:ext cx="2492990" cy="3231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5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Dependent variable with units</a:t>
              </a:r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CF093ABD-A4D9-40BE-B31C-A0072088970D}"/>
                </a:ext>
              </a:extLst>
            </p:cNvPr>
            <p:cNvCxnSpPr>
              <a:cxnSpLocks/>
              <a:stCxn id="40" idx="3"/>
            </p:cNvCxnSpPr>
            <p:nvPr/>
          </p:nvCxnSpPr>
          <p:spPr>
            <a:xfrm flipV="1">
              <a:off x="4789299" y="1850606"/>
              <a:ext cx="3118314" cy="99737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D3422CD0-7CEA-4E7E-BAEF-D2D865265998}"/>
                </a:ext>
              </a:extLst>
            </p:cNvPr>
            <p:cNvSpPr txBox="1"/>
            <p:nvPr/>
          </p:nvSpPr>
          <p:spPr>
            <a:xfrm>
              <a:off x="4517238" y="3092388"/>
              <a:ext cx="546945" cy="3231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5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Data</a:t>
              </a:r>
            </a:p>
          </p:txBody>
        </p: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5EBCB6FB-4821-4D81-8070-72437FF37F6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32663" y="2786801"/>
              <a:ext cx="1537761" cy="35113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4E5112-71DC-41CF-BB51-F3761D1B0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515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3E4C3-829B-42E0-8EB8-221593F44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Sample Graphs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19B07B-6FEF-4DD2-96E3-6A4261244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192D50D-50E7-44BE-BCFD-7FB5FEC46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 Required in a Research Paper continued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CC7D321-56CB-408B-ACD0-71A8C76F9B20}"/>
              </a:ext>
            </a:extLst>
          </p:cNvPr>
          <p:cNvGrpSpPr/>
          <p:nvPr/>
        </p:nvGrpSpPr>
        <p:grpSpPr>
          <a:xfrm>
            <a:off x="1311579" y="2847271"/>
            <a:ext cx="10680161" cy="2718364"/>
            <a:chOff x="1475608" y="3824301"/>
            <a:chExt cx="10680161" cy="2718364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E009185-5D52-4F8C-944C-087E88B5FCF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034540" y="3824301"/>
              <a:ext cx="4121229" cy="2407857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7DD3847-8726-4101-81FB-B85EEA9D70DB}"/>
                </a:ext>
              </a:extLst>
            </p:cNvPr>
            <p:cNvSpPr txBox="1"/>
            <p:nvPr/>
          </p:nvSpPr>
          <p:spPr>
            <a:xfrm>
              <a:off x="5816920" y="3981602"/>
              <a:ext cx="1064137" cy="3231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5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Graph Title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8BC33BC-AA1D-495C-A350-CC236B73C536}"/>
                </a:ext>
              </a:extLst>
            </p:cNvPr>
            <p:cNvSpPr txBox="1"/>
            <p:nvPr/>
          </p:nvSpPr>
          <p:spPr>
            <a:xfrm>
              <a:off x="4950267" y="5220043"/>
              <a:ext cx="2929007" cy="5539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5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 axis subject/independent variable</a:t>
              </a:r>
            </a:p>
            <a:p>
              <a:r>
                <a:rPr lang="en-US" sz="15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with units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83367F4-0DD5-49D1-AFEF-388EED24B246}"/>
                </a:ext>
              </a:extLst>
            </p:cNvPr>
            <p:cNvSpPr txBox="1"/>
            <p:nvPr/>
          </p:nvSpPr>
          <p:spPr>
            <a:xfrm>
              <a:off x="4844845" y="4486872"/>
              <a:ext cx="3008286" cy="3231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5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 Axis dependent variable with units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F9DF982-0D7E-4E10-AE5B-F507E97A7C69}"/>
                </a:ext>
              </a:extLst>
            </p:cNvPr>
            <p:cNvSpPr txBox="1"/>
            <p:nvPr/>
          </p:nvSpPr>
          <p:spPr>
            <a:xfrm>
              <a:off x="5910280" y="5877700"/>
              <a:ext cx="760144" cy="3231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5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Legend</a:t>
              </a:r>
            </a:p>
          </p:txBody>
        </p:sp>
        <p:graphicFrame>
          <p:nvGraphicFramePr>
            <p:cNvPr id="12" name="Chart 11">
              <a:extLst>
                <a:ext uri="{FF2B5EF4-FFF2-40B4-BE49-F238E27FC236}">
                  <a16:creationId xmlns:a16="http://schemas.microsoft.com/office/drawing/2014/main" id="{4B7684C1-6C55-4589-96A4-2B8CA3A91CC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764515179"/>
                </p:ext>
              </p:extLst>
            </p:nvPr>
          </p:nvGraphicFramePr>
          <p:xfrm>
            <a:off x="1475608" y="4012885"/>
            <a:ext cx="3182914" cy="25297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39056AB5-E4D4-4CF9-8889-C659D33CA94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81057" y="4012884"/>
              <a:ext cx="2345337" cy="18571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887D2074-2E29-47BA-AFD5-9D305C0D7DCF}"/>
                </a:ext>
              </a:extLst>
            </p:cNvPr>
            <p:cNvCxnSpPr>
              <a:cxnSpLocks/>
              <a:stCxn id="8" idx="1"/>
            </p:cNvCxnSpPr>
            <p:nvPr/>
          </p:nvCxnSpPr>
          <p:spPr>
            <a:xfrm flipH="1">
              <a:off x="4157461" y="4143185"/>
              <a:ext cx="1659459" cy="497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CC4AB74E-3FAE-48BD-86E5-F2166BCA42A0}"/>
                </a:ext>
              </a:extLst>
            </p:cNvPr>
            <p:cNvCxnSpPr>
              <a:cxnSpLocks/>
            </p:cNvCxnSpPr>
            <p:nvPr/>
          </p:nvCxnSpPr>
          <p:spPr>
            <a:xfrm>
              <a:off x="7853131" y="4670278"/>
              <a:ext cx="300269" cy="13249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FDFD856B-CC93-4932-B984-E44227BB21FF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 flipH="1">
              <a:off x="1977839" y="4648455"/>
              <a:ext cx="2867006" cy="4358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7E61AAD8-E0D7-4C36-98DA-8888B351863B}"/>
                </a:ext>
              </a:extLst>
            </p:cNvPr>
            <p:cNvCxnSpPr>
              <a:cxnSpLocks/>
              <a:stCxn id="9" idx="1"/>
            </p:cNvCxnSpPr>
            <p:nvPr/>
          </p:nvCxnSpPr>
          <p:spPr>
            <a:xfrm flipH="1">
              <a:off x="3651627" y="5497042"/>
              <a:ext cx="1298640" cy="46253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21C5B8BA-2111-4C4F-B2BF-7735C86C2220}"/>
                </a:ext>
              </a:extLst>
            </p:cNvPr>
            <p:cNvCxnSpPr>
              <a:cxnSpLocks/>
              <a:stCxn id="9" idx="3"/>
            </p:cNvCxnSpPr>
            <p:nvPr/>
          </p:nvCxnSpPr>
          <p:spPr>
            <a:xfrm>
              <a:off x="7879274" y="5497042"/>
              <a:ext cx="1861626" cy="43447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E0E7FCAC-2D50-48FB-A6E3-32EC6134C64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18000" y="6064435"/>
              <a:ext cx="1581713" cy="2550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0867BA3D-536E-4EB2-87E2-3DEFE543027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497149" y="5355601"/>
              <a:ext cx="102238" cy="9639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2F60857-E5B0-468B-8419-A444D85AF9A9}"/>
                </a:ext>
              </a:extLst>
            </p:cNvPr>
            <p:cNvCxnSpPr>
              <a:cxnSpLocks/>
            </p:cNvCxnSpPr>
            <p:nvPr/>
          </p:nvCxnSpPr>
          <p:spPr>
            <a:xfrm>
              <a:off x="6670424" y="6049699"/>
              <a:ext cx="4830475" cy="2698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19616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DF003-17EF-4A82-AE25-B5F4B715B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3" y="147337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 Required in a Research Paper continued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4E648-8AAB-45C1-B267-1EA9248AF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591" y="1291892"/>
            <a:ext cx="9361019" cy="5418771"/>
          </a:xfrm>
        </p:spPr>
        <p:txBody>
          <a:bodyPr>
            <a:no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</a:p>
          <a:p>
            <a:pPr lvl="1"/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Accept or Reject the hypothesis – Relate the hypothesis to the background information</a:t>
            </a:r>
          </a:p>
          <a:p>
            <a:pPr lvl="1"/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Answer all questions in the case study</a:t>
            </a:r>
          </a:p>
          <a:p>
            <a:pPr lvl="1"/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 to the Rubric</a:t>
            </a:r>
          </a:p>
          <a:p>
            <a:pPr lvl="1"/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&amp; Interpretation of data</a:t>
            </a:r>
          </a:p>
          <a:p>
            <a:pPr lvl="2"/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a detailed explanation of all data presented</a:t>
            </a:r>
          </a:p>
          <a:p>
            <a:pPr lvl="2"/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applicable, compare the test subject to the control</a:t>
            </a:r>
          </a:p>
          <a:p>
            <a:pPr lvl="1"/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if the signs &amp; symptoms (data) fall within normally accepted parameters</a:t>
            </a:r>
          </a:p>
          <a:p>
            <a:pPr lvl="1"/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why data is below or above normally accepted parameters</a:t>
            </a:r>
          </a:p>
          <a:p>
            <a:pPr lvl="1"/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treatments and how each treatment improves clinical manifestations of the diagnosis</a:t>
            </a:r>
          </a:p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  <a:p>
            <a:pPr lvl="1"/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Brief Summary of findings</a:t>
            </a:r>
          </a:p>
          <a:p>
            <a:pPr lvl="1"/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areas of uncertainty</a:t>
            </a:r>
          </a:p>
          <a:p>
            <a:pPr lvl="1"/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suggestion(s) for further research</a:t>
            </a:r>
          </a:p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 page</a:t>
            </a:r>
          </a:p>
          <a:p>
            <a:pPr lvl="1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a separate page list all sources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3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34B390-F02A-455B-962B-66DCF9C29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006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3F91E-E159-45EC-AC4B-CE1BC90DB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Assistance in Proofreading a Research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6B447-6075-4C4C-A9C9-645D02DAB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3574" y="1578964"/>
            <a:ext cx="9331038" cy="5084164"/>
          </a:xfrm>
        </p:spPr>
        <p:txBody>
          <a:bodyPr>
            <a:normAutofit fontScale="85000" lnSpcReduction="20000"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 the document “</a:t>
            </a: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out-loud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paying close attention to punctuation and size of font.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 someone else to read the document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Microsoft Word document Proofreading tools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Setting rules for Microsoft Word Documents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File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Options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Proofing: Microsoft will inspect those items that have a check mark in the box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Locate item When Correcting Spelling &amp; Grammar</a:t>
            </a:r>
          </a:p>
          <a:p>
            <a:pPr marL="1657350" lvl="3" indent="-342900">
              <a:buFont typeface="+mj-lt"/>
              <a:buAutoNum type="romanLcPeriod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Grammar &amp; more</a:t>
            </a:r>
          </a:p>
          <a:p>
            <a:pPr marL="1657350" lvl="3" indent="-342900">
              <a:buFont typeface="+mj-lt"/>
              <a:buAutoNum type="romanLcPeriod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Settings</a:t>
            </a:r>
          </a:p>
          <a:p>
            <a:pPr marL="1657350" lvl="3" indent="-342900">
              <a:buFont typeface="+mj-lt"/>
              <a:buAutoNum type="romanLcPeriod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Microsoft will inspect those items that have a check mark in the box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Checking the Document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Click Review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Spelling &amp; Grammar</a:t>
            </a:r>
          </a:p>
          <a:p>
            <a:pPr marL="1714500" lvl="3" indent="-400050"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 spelling &amp; grammar suggestions as appropriate</a:t>
            </a:r>
          </a:p>
          <a:p>
            <a:pPr marL="1657350" lvl="3" indent="-342900"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Note that Microsoft does not contain all scientific terminology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D34D40-ACDC-4035-A0F4-40161D5D5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47940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1279</TotalTime>
  <Words>982</Words>
  <Application>Microsoft Office PowerPoint</Application>
  <PresentationFormat>Widescreen</PresentationFormat>
  <Paragraphs>191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Wingdings 3</vt:lpstr>
      <vt:lpstr>Wisp</vt:lpstr>
      <vt:lpstr>The ABC’s of Writing a Research Paper</vt:lpstr>
      <vt:lpstr>Definition &amp; Purpose of a Case Study</vt:lpstr>
      <vt:lpstr>Definition and Online Resources for a Research Paper</vt:lpstr>
      <vt:lpstr>Resource Guidelines for a Research Paper</vt:lpstr>
      <vt:lpstr>Content Required in a Research Paper Center All Headings </vt:lpstr>
      <vt:lpstr>Content Required in a Research Paper continued</vt:lpstr>
      <vt:lpstr>Content Required in a Research Paper continued</vt:lpstr>
      <vt:lpstr>Content Required in a Research Paper continued </vt:lpstr>
      <vt:lpstr>Assistance in Proofreading a Research Paper</vt:lpstr>
      <vt:lpstr>Instructions to Submit an Assignment</vt:lpstr>
      <vt:lpstr>Instructions to View Graded Assignment</vt:lpstr>
      <vt:lpstr>The ABC’s of Writing A Research Paper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ABC’s of Writing a Research Paper</dc:title>
  <dc:creator>Rhonda Canham</dc:creator>
  <cp:lastModifiedBy>Rhonda Canham</cp:lastModifiedBy>
  <cp:revision>109</cp:revision>
  <dcterms:created xsi:type="dcterms:W3CDTF">2018-04-25T16:56:12Z</dcterms:created>
  <dcterms:modified xsi:type="dcterms:W3CDTF">2018-08-22T23:45:51Z</dcterms:modified>
</cp:coreProperties>
</file>