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Glacial Indifference Bold" panose="020B0604020202020204" charset="0"/>
      <p:regular r:id="rId8"/>
    </p:embeddedFont>
    <p:embeddedFont>
      <p:font typeface="HK Grotesk Light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lacial Indifference" panose="020B0604020202020204" charset="0"/>
      <p:regular r:id="rId14"/>
    </p:embeddedFont>
    <p:embeddedFont>
      <p:font typeface="HK Grotesk Light" panose="020B0604020202020204" charset="0"/>
      <p:regular r:id="rId15"/>
    </p:embeddedFont>
    <p:embeddedFont>
      <p:font typeface="Arimo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9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owardcc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786121">
            <a:off x="-3910051" y="-638849"/>
            <a:ext cx="9753141" cy="58031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667000" y="1257300"/>
            <a:ext cx="10242584" cy="8548861"/>
            <a:chOff x="0" y="-9525"/>
            <a:chExt cx="13656779" cy="11398481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365677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0">
                  <a:solidFill>
                    <a:srgbClr val="222222"/>
                  </a:solidFill>
                  <a:latin typeface="HK Grotesk Light"/>
                </a:rPr>
                <a:t>ENGLISH DIVISION MEETING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46516"/>
              <a:ext cx="13656779" cy="7523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0"/>
                </a:lnSpc>
              </a:pPr>
              <a:r>
                <a:rPr lang="en-US" sz="11000" spc="275" dirty="0" smtClean="0">
                  <a:solidFill>
                    <a:srgbClr val="FF2870"/>
                  </a:solidFill>
                  <a:latin typeface="Glacial Indifference Bold"/>
                </a:rPr>
                <a:t>SUPPORT </a:t>
              </a:r>
              <a:r>
                <a:rPr lang="en-US" sz="11000" spc="275" dirty="0">
                  <a:solidFill>
                    <a:srgbClr val="FF2870"/>
                  </a:solidFill>
                  <a:latin typeface="Glacial Indifference Bold"/>
                </a:rPr>
                <a:t>FOR REMOTE LEARNING ENVIRONMENT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804333"/>
              <a:ext cx="13656779" cy="584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800" spc="140">
                  <a:solidFill>
                    <a:srgbClr val="222222"/>
                  </a:solidFill>
                  <a:latin typeface="HK Grotesk Light"/>
                </a:rPr>
                <a:t>Melodie Gale | August 12, 2020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327098">
            <a:off x="11422749" y="5143500"/>
            <a:ext cx="10828421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549" y="973931"/>
            <a:ext cx="7427758" cy="13714706"/>
            <a:chOff x="0" y="28575"/>
            <a:chExt cx="9903677" cy="18286275"/>
          </a:xfrm>
        </p:grpSpPr>
        <p:sp>
          <p:nvSpPr>
            <p:cNvPr id="3" name="TextBox 3"/>
            <p:cNvSpPr txBox="1"/>
            <p:nvPr/>
          </p:nvSpPr>
          <p:spPr>
            <a:xfrm>
              <a:off x="0" y="28575"/>
              <a:ext cx="9903677" cy="1681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35"/>
                </a:lnSpc>
              </a:pPr>
              <a:r>
                <a:rPr lang="en-US" sz="4395" spc="109">
                  <a:solidFill>
                    <a:srgbClr val="FF2870"/>
                  </a:solidFill>
                  <a:latin typeface="Glacial Indifference Bold"/>
                </a:rPr>
                <a:t>STUDENT DEMOGRAPHICS</a:t>
              </a:r>
            </a:p>
            <a:p>
              <a:pPr algn="ctr">
                <a:lnSpc>
                  <a:spcPts val="4835"/>
                </a:lnSpc>
              </a:pPr>
              <a:r>
                <a:rPr lang="en-US" sz="4395" spc="109">
                  <a:solidFill>
                    <a:srgbClr val="FF2870"/>
                  </a:solidFill>
                  <a:latin typeface="Glacial Indifference Bold"/>
                </a:rPr>
                <a:t>(FALL 2019 DATA)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914005"/>
              <a:ext cx="9903677" cy="10515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42"/>
                </a:lnSpc>
              </a:pPr>
              <a:r>
                <a:rPr lang="en-US" sz="3313" spc="165" dirty="0">
                  <a:solidFill>
                    <a:srgbClr val="222222"/>
                  </a:solidFill>
                  <a:latin typeface="HK Grotesk Light Bold"/>
                </a:rPr>
                <a:t>26% Pell Eligible</a:t>
              </a:r>
            </a:p>
            <a:p>
              <a:pPr>
                <a:lnSpc>
                  <a:spcPts val="4142"/>
                </a:lnSpc>
              </a:pPr>
              <a:r>
                <a:rPr lang="en-US" sz="3313" spc="165" dirty="0">
                  <a:solidFill>
                    <a:srgbClr val="222222"/>
                  </a:solidFill>
                  <a:latin typeface="HK Grotesk Light Bold"/>
                </a:rPr>
                <a:t>17% New </a:t>
              </a:r>
              <a:r>
                <a:rPr lang="en-US" sz="3313" spc="165" dirty="0" smtClean="0">
                  <a:solidFill>
                    <a:srgbClr val="222222"/>
                  </a:solidFill>
                  <a:latin typeface="HK Grotesk Light Bold"/>
                </a:rPr>
                <a:t>First-Time</a:t>
              </a:r>
              <a:endParaRPr lang="en-US" sz="3313" spc="165" dirty="0">
                <a:solidFill>
                  <a:srgbClr val="222222"/>
                </a:solidFill>
                <a:latin typeface="HK Grotesk Light Bold"/>
              </a:endParaRPr>
            </a:p>
            <a:p>
              <a:pPr>
                <a:lnSpc>
                  <a:spcPts val="4142"/>
                </a:lnSpc>
              </a:pPr>
              <a:r>
                <a:rPr lang="en-US" sz="3313" spc="165" dirty="0">
                  <a:solidFill>
                    <a:srgbClr val="222222"/>
                  </a:solidFill>
                  <a:latin typeface="HK Grotesk Light Bold"/>
                </a:rPr>
                <a:t>10% </a:t>
              </a:r>
              <a:r>
                <a:rPr lang="en-US" sz="3313" spc="165" dirty="0" smtClean="0">
                  <a:solidFill>
                    <a:srgbClr val="222222"/>
                  </a:solidFill>
                  <a:latin typeface="HK Grotesk Light Bold"/>
                </a:rPr>
                <a:t>First-Time Full-Time</a:t>
              </a:r>
              <a:endParaRPr lang="en-US" sz="3313" spc="165" dirty="0">
                <a:solidFill>
                  <a:srgbClr val="222222"/>
                </a:solidFill>
                <a:latin typeface="HK Grotesk Light Bold"/>
              </a:endParaRPr>
            </a:p>
            <a:p>
              <a:pPr>
                <a:lnSpc>
                  <a:spcPts val="4142"/>
                </a:lnSpc>
              </a:pPr>
              <a:r>
                <a:rPr lang="en-US" sz="3313" spc="165" dirty="0">
                  <a:solidFill>
                    <a:srgbClr val="222222"/>
                  </a:solidFill>
                  <a:latin typeface="HK Grotesk Light Bold"/>
                </a:rPr>
                <a:t>  7% New Transfer</a:t>
              </a:r>
            </a:p>
            <a:p>
              <a:pPr>
                <a:lnSpc>
                  <a:spcPts val="4142"/>
                </a:lnSpc>
              </a:pPr>
              <a:r>
                <a:rPr lang="en-US" sz="3313" spc="165" dirty="0">
                  <a:solidFill>
                    <a:srgbClr val="222222"/>
                  </a:solidFill>
                  <a:latin typeface="HK Grotesk Light Bold"/>
                </a:rPr>
                <a:t>62% Minority</a:t>
              </a:r>
            </a:p>
            <a:p>
              <a:pPr>
                <a:lnSpc>
                  <a:spcPts val="4142"/>
                </a:lnSpc>
              </a:pPr>
              <a:r>
                <a:rPr lang="en-US" sz="3313" spc="165" dirty="0">
                  <a:solidFill>
                    <a:srgbClr val="222222"/>
                  </a:solidFill>
                  <a:latin typeface="HK Grotesk Light Bold"/>
                </a:rPr>
                <a:t>33% White</a:t>
              </a:r>
            </a:p>
            <a:p>
              <a:pPr>
                <a:lnSpc>
                  <a:spcPts val="4142"/>
                </a:lnSpc>
              </a:pPr>
              <a:r>
                <a:rPr lang="en-US" sz="3313" spc="165" dirty="0">
                  <a:solidFill>
                    <a:srgbClr val="222222"/>
                  </a:solidFill>
                  <a:latin typeface="HK Grotesk Light Bold"/>
                </a:rPr>
                <a:t>&gt;800 Students w/Documented           Disabilities</a:t>
              </a:r>
            </a:p>
            <a:p>
              <a:pPr>
                <a:lnSpc>
                  <a:spcPts val="4142"/>
                </a:lnSpc>
              </a:pPr>
              <a:r>
                <a:rPr lang="en-US" sz="3313" spc="165" dirty="0">
                  <a:solidFill>
                    <a:srgbClr val="222222"/>
                  </a:solidFill>
                  <a:latin typeface="HK Grotesk Light Bold"/>
                </a:rPr>
                <a:t>Dual Enrollment</a:t>
              </a:r>
            </a:p>
            <a:p>
              <a:pPr>
                <a:lnSpc>
                  <a:spcPts val="4142"/>
                </a:lnSpc>
              </a:pPr>
              <a:r>
                <a:rPr lang="en-US" sz="3313" spc="165" dirty="0">
                  <a:solidFill>
                    <a:srgbClr val="222222"/>
                  </a:solidFill>
                  <a:latin typeface="HK Grotesk Light Bold"/>
                </a:rPr>
                <a:t>Adult Learners</a:t>
              </a:r>
            </a:p>
            <a:p>
              <a:pPr>
                <a:lnSpc>
                  <a:spcPts val="4142"/>
                </a:lnSpc>
              </a:pPr>
              <a:r>
                <a:rPr lang="en-US" sz="3313" spc="165" dirty="0">
                  <a:solidFill>
                    <a:srgbClr val="222222"/>
                  </a:solidFill>
                  <a:latin typeface="HK Grotesk Light Bold"/>
                </a:rPr>
                <a:t>Average Full-Time 19 Years Old</a:t>
              </a:r>
            </a:p>
            <a:p>
              <a:pPr>
                <a:lnSpc>
                  <a:spcPts val="4142"/>
                </a:lnSpc>
              </a:pPr>
              <a:r>
                <a:rPr lang="en-US" sz="3313" spc="165" dirty="0">
                  <a:solidFill>
                    <a:srgbClr val="222222"/>
                  </a:solidFill>
                  <a:latin typeface="HK Grotesk Light Bold"/>
                </a:rPr>
                <a:t>Average Part-Time 23 Years Old</a:t>
              </a:r>
            </a:p>
            <a:p>
              <a:pPr>
                <a:lnSpc>
                  <a:spcPts val="4142"/>
                </a:lnSpc>
              </a:pPr>
              <a:endParaRPr lang="en-US" sz="3313" spc="165" dirty="0">
                <a:solidFill>
                  <a:srgbClr val="222222"/>
                </a:solidFill>
                <a:latin typeface="HK Grotesk Light Bold"/>
              </a:endParaRPr>
            </a:p>
            <a:p>
              <a:pPr>
                <a:lnSpc>
                  <a:spcPts val="4142"/>
                </a:lnSpc>
              </a:pPr>
              <a:endParaRPr lang="en-US" sz="3313" spc="165" dirty="0">
                <a:solidFill>
                  <a:srgbClr val="222222"/>
                </a:solidFill>
                <a:latin typeface="HK Grotesk Light Bold"/>
              </a:endParaRPr>
            </a:p>
            <a:p>
              <a:pPr>
                <a:lnSpc>
                  <a:spcPts val="4142"/>
                </a:lnSpc>
              </a:pPr>
              <a:endParaRPr lang="en-US" sz="3313" spc="165" dirty="0">
                <a:solidFill>
                  <a:srgbClr val="222222"/>
                </a:solidFill>
                <a:latin typeface="HK Grotesk Light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625194"/>
              <a:ext cx="9903677" cy="689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67"/>
                </a:lnSpc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158248"/>
              <a:ext cx="9897596" cy="111494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49447">
            <a:off x="11939434" y="5818666"/>
            <a:ext cx="8926640" cy="60254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058896">
            <a:off x="-3526517" y="-1601706"/>
            <a:ext cx="5987024" cy="455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63201" y="1085850"/>
            <a:ext cx="11495659" cy="115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200" dirty="0">
                <a:solidFill>
                  <a:srgbClr val="FF2870"/>
                </a:solidFill>
                <a:latin typeface="Glacial Indifference Bold"/>
              </a:rPr>
              <a:t>STUDENT CHALLENGES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57141" y="3737986"/>
            <a:ext cx="4438942" cy="3576792"/>
            <a:chOff x="0" y="0"/>
            <a:chExt cx="5918590" cy="4769055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"/>
              <a:ext cx="5918590" cy="3667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4"/>
                </a:lnSpc>
              </a:pPr>
              <a:r>
                <a:rPr lang="en-US" sz="3500" spc="175">
                  <a:solidFill>
                    <a:srgbClr val="222222"/>
                  </a:solidFill>
                  <a:latin typeface="HK Grotesk Light Bold"/>
                </a:rPr>
                <a:t>-First Generation</a:t>
              </a:r>
            </a:p>
            <a:p>
              <a:pPr>
                <a:lnSpc>
                  <a:spcPts val="4374"/>
                </a:lnSpc>
              </a:pPr>
              <a:r>
                <a:rPr lang="en-US" sz="3499" spc="174">
                  <a:solidFill>
                    <a:srgbClr val="222222"/>
                  </a:solidFill>
                  <a:latin typeface="HK Grotesk Light Bold"/>
                </a:rPr>
                <a:t>-Working Too Much</a:t>
              </a:r>
            </a:p>
            <a:p>
              <a:pPr>
                <a:lnSpc>
                  <a:spcPts val="4374"/>
                </a:lnSpc>
              </a:pPr>
              <a:r>
                <a:rPr lang="en-US" sz="3499" spc="174">
                  <a:solidFill>
                    <a:srgbClr val="222222"/>
                  </a:solidFill>
                  <a:latin typeface="HK Grotesk Light Bold"/>
                </a:rPr>
                <a:t>-Not Working At All</a:t>
              </a:r>
            </a:p>
            <a:p>
              <a:pPr>
                <a:lnSpc>
                  <a:spcPts val="4374"/>
                </a:lnSpc>
              </a:pPr>
              <a:r>
                <a:rPr lang="en-US" sz="3499" spc="174">
                  <a:solidFill>
                    <a:srgbClr val="222222"/>
                  </a:solidFill>
                  <a:latin typeface="HK Grotesk Light Bold"/>
                </a:rPr>
                <a:t>-Family Conflicts</a:t>
              </a:r>
            </a:p>
            <a:p>
              <a:pPr>
                <a:lnSpc>
                  <a:spcPts val="4375"/>
                </a:lnSpc>
              </a:pPr>
              <a:endParaRPr lang="en-US" sz="3499" spc="174">
                <a:solidFill>
                  <a:srgbClr val="222222"/>
                </a:solidFill>
                <a:latin typeface="HK Grotesk Light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038594"/>
              <a:ext cx="5918590" cy="730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44753" y="3737986"/>
            <a:ext cx="4057015" cy="3025136"/>
            <a:chOff x="0" y="0"/>
            <a:chExt cx="5409354" cy="4033515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50"/>
              <a:ext cx="5409354" cy="2931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4"/>
                </a:lnSpc>
              </a:pPr>
              <a:r>
                <a:rPr lang="en-US" sz="3500" spc="175">
                  <a:solidFill>
                    <a:srgbClr val="222222"/>
                  </a:solidFill>
                  <a:latin typeface="HK Grotesk Light Bold"/>
                </a:rPr>
                <a:t>-Health</a:t>
              </a:r>
            </a:p>
            <a:p>
              <a:pPr>
                <a:lnSpc>
                  <a:spcPts val="4374"/>
                </a:lnSpc>
              </a:pPr>
              <a:r>
                <a:rPr lang="en-US" sz="3499" spc="174">
                  <a:solidFill>
                    <a:srgbClr val="222222"/>
                  </a:solidFill>
                  <a:latin typeface="HK Grotesk Light Bold"/>
                </a:rPr>
                <a:t>-Caregiver</a:t>
              </a:r>
            </a:p>
            <a:p>
              <a:pPr>
                <a:lnSpc>
                  <a:spcPts val="4374"/>
                </a:lnSpc>
              </a:pPr>
              <a:r>
                <a:rPr lang="en-US" sz="3499" spc="174">
                  <a:solidFill>
                    <a:srgbClr val="222222"/>
                  </a:solidFill>
                  <a:latin typeface="HK Grotesk Light Bold"/>
                </a:rPr>
                <a:t>-Life Transitions</a:t>
              </a:r>
            </a:p>
            <a:p>
              <a:pPr>
                <a:lnSpc>
                  <a:spcPts val="4375"/>
                </a:lnSpc>
              </a:pPr>
              <a:r>
                <a:rPr lang="en-US" sz="3499" spc="174">
                  <a:solidFill>
                    <a:srgbClr val="222222"/>
                  </a:solidFill>
                  <a:latin typeface="HK Grotesk Light Bold"/>
                </a:rPr>
                <a:t>-Work Transitions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303053"/>
              <a:ext cx="5409354" cy="730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85567" y="3737986"/>
            <a:ext cx="4061130" cy="3025136"/>
            <a:chOff x="0" y="0"/>
            <a:chExt cx="5414840" cy="403351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9050"/>
              <a:ext cx="5414840" cy="2931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4"/>
                </a:lnSpc>
              </a:pPr>
              <a:r>
                <a:rPr lang="en-US" sz="3500" spc="175">
                  <a:solidFill>
                    <a:srgbClr val="222222"/>
                  </a:solidFill>
                  <a:latin typeface="HK Grotesk Light Bold"/>
                </a:rPr>
                <a:t>-Immigration</a:t>
              </a:r>
            </a:p>
            <a:p>
              <a:pPr>
                <a:lnSpc>
                  <a:spcPts val="4374"/>
                </a:lnSpc>
              </a:pPr>
              <a:r>
                <a:rPr lang="en-US" sz="3499" spc="174">
                  <a:solidFill>
                    <a:srgbClr val="222222"/>
                  </a:solidFill>
                  <a:latin typeface="HK Grotesk Light Bold"/>
                </a:rPr>
                <a:t>-COVID</a:t>
              </a:r>
            </a:p>
            <a:p>
              <a:pPr>
                <a:lnSpc>
                  <a:spcPts val="4374"/>
                </a:lnSpc>
              </a:pPr>
              <a:r>
                <a:rPr lang="en-US" sz="3499" spc="174">
                  <a:solidFill>
                    <a:srgbClr val="222222"/>
                  </a:solidFill>
                  <a:latin typeface="HK Grotesk Light Bold"/>
                </a:rPr>
                <a:t>-Homeschooling</a:t>
              </a:r>
            </a:p>
            <a:p>
              <a:pPr>
                <a:lnSpc>
                  <a:spcPts val="4375"/>
                </a:lnSpc>
              </a:pPr>
              <a:r>
                <a:rPr lang="en-US" sz="3499" spc="174">
                  <a:solidFill>
                    <a:srgbClr val="222222"/>
                  </a:solidFill>
                  <a:latin typeface="HK Grotesk Light Bold"/>
                </a:rPr>
                <a:t>-Technology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303053"/>
              <a:ext cx="5414840" cy="730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34472">
            <a:off x="3142836" y="8129227"/>
            <a:ext cx="16230600" cy="616762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457748">
            <a:off x="9260122" y="8331598"/>
            <a:ext cx="596103" cy="596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17778">
            <a:off x="13872955" y="-1273020"/>
            <a:ext cx="6710076" cy="45293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47986" y="640779"/>
            <a:ext cx="14353111" cy="9005441"/>
            <a:chOff x="0" y="0"/>
            <a:chExt cx="19137481" cy="12007255"/>
          </a:xfrm>
        </p:grpSpPr>
        <p:sp>
          <p:nvSpPr>
            <p:cNvPr id="4" name="TextBox 4"/>
            <p:cNvSpPr txBox="1"/>
            <p:nvPr/>
          </p:nvSpPr>
          <p:spPr>
            <a:xfrm>
              <a:off x="0" y="2869027"/>
              <a:ext cx="18713778" cy="7577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89"/>
                </a:lnSpc>
              </a:pPr>
              <a:r>
                <a:rPr lang="en-US" sz="3838" spc="191" dirty="0">
                  <a:solidFill>
                    <a:srgbClr val="222222"/>
                  </a:solidFill>
                  <a:latin typeface="Glacial Indifference"/>
                </a:rPr>
                <a:t>Establish Reasonable Expectations</a:t>
              </a:r>
            </a:p>
            <a:p>
              <a:pPr>
                <a:lnSpc>
                  <a:spcPts val="4989"/>
                </a:lnSpc>
              </a:pPr>
              <a:r>
                <a:rPr lang="en-US" sz="3838" spc="191" dirty="0">
                  <a:solidFill>
                    <a:srgbClr val="222222"/>
                  </a:solidFill>
                  <a:latin typeface="Glacial Indifference"/>
                </a:rPr>
                <a:t>-conduct a </a:t>
              </a:r>
              <a:r>
                <a:rPr lang="en-US" sz="3838" spc="191" dirty="0" smtClean="0">
                  <a:solidFill>
                    <a:srgbClr val="222222"/>
                  </a:solidFill>
                  <a:latin typeface="Glacial Indifference"/>
                </a:rPr>
                <a:t>departmental approved survey</a:t>
              </a:r>
              <a:endParaRPr lang="en-US" sz="3838" spc="191" dirty="0">
                <a:solidFill>
                  <a:srgbClr val="222222"/>
                </a:solidFill>
                <a:latin typeface="Glacial Indifference"/>
              </a:endParaRPr>
            </a:p>
            <a:p>
              <a:pPr>
                <a:lnSpc>
                  <a:spcPts val="4989"/>
                </a:lnSpc>
              </a:pPr>
              <a:endParaRPr lang="en-US" sz="3838" spc="191" dirty="0">
                <a:solidFill>
                  <a:srgbClr val="222222"/>
                </a:solidFill>
                <a:latin typeface="Glacial Indifference"/>
              </a:endParaRPr>
            </a:p>
            <a:p>
              <a:pPr>
                <a:lnSpc>
                  <a:spcPts val="4989"/>
                </a:lnSpc>
              </a:pPr>
              <a:r>
                <a:rPr lang="en-US" sz="3838" spc="191" dirty="0">
                  <a:solidFill>
                    <a:srgbClr val="222222"/>
                  </a:solidFill>
                  <a:latin typeface="Glacial Indifference"/>
                </a:rPr>
                <a:t>Establish Clear Boundaries</a:t>
              </a:r>
            </a:p>
            <a:p>
              <a:pPr>
                <a:lnSpc>
                  <a:spcPts val="4989"/>
                </a:lnSpc>
              </a:pPr>
              <a:r>
                <a:rPr lang="en-US" sz="3838" spc="191" dirty="0">
                  <a:solidFill>
                    <a:srgbClr val="222222"/>
                  </a:solidFill>
                  <a:latin typeface="Glacial Indifference"/>
                </a:rPr>
                <a:t>-code of conduct</a:t>
              </a:r>
            </a:p>
            <a:p>
              <a:pPr>
                <a:lnSpc>
                  <a:spcPts val="4989"/>
                </a:lnSpc>
              </a:pPr>
              <a:endParaRPr lang="en-US" sz="3838" spc="191" dirty="0">
                <a:solidFill>
                  <a:srgbClr val="222222"/>
                </a:solidFill>
                <a:latin typeface="Glacial Indifference"/>
              </a:endParaRPr>
            </a:p>
            <a:p>
              <a:pPr>
                <a:lnSpc>
                  <a:spcPts val="4989"/>
                </a:lnSpc>
              </a:pPr>
              <a:r>
                <a:rPr lang="en-US" sz="3838" spc="191" dirty="0">
                  <a:solidFill>
                    <a:srgbClr val="222222"/>
                  </a:solidFill>
                  <a:latin typeface="Glacial Indifference"/>
                </a:rPr>
                <a:t>Stick to the Main Objective (Don't Sweat the Small Stuff)</a:t>
              </a:r>
            </a:p>
            <a:p>
              <a:pPr>
                <a:lnSpc>
                  <a:spcPts val="4989"/>
                </a:lnSpc>
              </a:pPr>
              <a:endParaRPr lang="en-US" sz="3838" spc="191" dirty="0">
                <a:solidFill>
                  <a:srgbClr val="222222"/>
                </a:solidFill>
                <a:latin typeface="Glacial Indifference"/>
              </a:endParaRPr>
            </a:p>
            <a:p>
              <a:pPr>
                <a:lnSpc>
                  <a:spcPts val="4989"/>
                </a:lnSpc>
              </a:pPr>
              <a:r>
                <a:rPr lang="en-US" sz="3838" spc="191" dirty="0">
                  <a:solidFill>
                    <a:srgbClr val="222222"/>
                  </a:solidFill>
                  <a:latin typeface="Glacial Indifference"/>
                </a:rPr>
                <a:t>Post Campus and Community Resources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239866"/>
              <a:ext cx="14534490" cy="767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64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19779"/>
              <a:ext cx="14534490" cy="97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en-US" sz="4800" spc="240" dirty="0" smtClean="0">
                  <a:solidFill>
                    <a:srgbClr val="FF2870"/>
                  </a:solidFill>
                  <a:latin typeface="Glacial Indifference Bold"/>
                </a:rPr>
                <a:t>RECOMMENDATIONS </a:t>
              </a:r>
              <a:endParaRPr lang="en-US" sz="4800" spc="240" dirty="0">
                <a:solidFill>
                  <a:srgbClr val="FF2870"/>
                </a:solidFill>
                <a:latin typeface="Glacial Indifference Bold"/>
              </a:endParaRP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18290075" y="0"/>
              <a:ext cx="847406" cy="847406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730587">
            <a:off x="-2897838" y="7966230"/>
            <a:ext cx="6710076" cy="452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17238" y="-1977893"/>
            <a:ext cx="8484124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45510">
            <a:off x="-4478595" y="7185395"/>
            <a:ext cx="9797143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66944" y="952500"/>
            <a:ext cx="7442483" cy="1142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7000" b="1" spc="350" dirty="0" smtClean="0">
                <a:solidFill>
                  <a:srgbClr val="FF2870"/>
                </a:solidFill>
                <a:latin typeface="Glacial Indifference"/>
              </a:rPr>
              <a:t>RESOURCES</a:t>
            </a:r>
            <a:endParaRPr lang="en-US" sz="7000" b="1" spc="350" dirty="0">
              <a:solidFill>
                <a:srgbClr val="FF2870"/>
              </a:solidFill>
              <a:latin typeface="Glacial Indifference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498244" y="2741714"/>
            <a:ext cx="4715185" cy="5946996"/>
            <a:chOff x="0" y="-9525"/>
            <a:chExt cx="6286913" cy="7929329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6286913" cy="807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7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80325"/>
              <a:ext cx="6286913" cy="6839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59"/>
                </a:lnSpc>
              </a:pPr>
              <a:r>
                <a:rPr lang="en-US" sz="3199" spc="159" dirty="0">
                  <a:solidFill>
                    <a:srgbClr val="222222"/>
                  </a:solidFill>
                  <a:latin typeface="Glacial Indifference Bold"/>
                  <a:hlinkClick r:id="rId4"/>
                </a:rPr>
                <a:t>www.howardcc.edu</a:t>
              </a:r>
              <a:endParaRPr lang="en-US" sz="3199" spc="159" dirty="0">
                <a:solidFill>
                  <a:srgbClr val="222222"/>
                </a:solidFill>
                <a:latin typeface="Glacial Indifference Bold"/>
              </a:endParaRPr>
            </a:p>
            <a:p>
              <a:pPr>
                <a:lnSpc>
                  <a:spcPts val="4959"/>
                </a:lnSpc>
              </a:pPr>
              <a:r>
                <a:rPr lang="en-US" sz="3199" spc="159" dirty="0">
                  <a:solidFill>
                    <a:srgbClr val="222222"/>
                  </a:solidFill>
                  <a:latin typeface="Glacial Indifference"/>
                </a:rPr>
                <a:t>-coronavirus</a:t>
              </a:r>
            </a:p>
            <a:p>
              <a:pPr>
                <a:lnSpc>
                  <a:spcPts val="4959"/>
                </a:lnSpc>
              </a:pPr>
              <a:r>
                <a:rPr lang="en-US" sz="3199" spc="159" dirty="0">
                  <a:solidFill>
                    <a:srgbClr val="222222"/>
                  </a:solidFill>
                  <a:latin typeface="Glacial Indifference Bold"/>
                </a:rPr>
                <a:t>Early Alert</a:t>
              </a:r>
            </a:p>
            <a:p>
              <a:pPr>
                <a:lnSpc>
                  <a:spcPts val="4959"/>
                </a:lnSpc>
              </a:pPr>
              <a:r>
                <a:rPr lang="en-US" sz="3199" spc="159" dirty="0">
                  <a:solidFill>
                    <a:srgbClr val="222222"/>
                  </a:solidFill>
                  <a:latin typeface="Glacial Indifference"/>
                </a:rPr>
                <a:t>-My Success Network</a:t>
              </a:r>
            </a:p>
            <a:p>
              <a:pPr>
                <a:lnSpc>
                  <a:spcPts val="4959"/>
                </a:lnSpc>
              </a:pPr>
              <a:r>
                <a:rPr lang="en-US" sz="3199" spc="159" dirty="0">
                  <a:solidFill>
                    <a:srgbClr val="222222"/>
                  </a:solidFill>
                  <a:latin typeface="Glacial Indifference"/>
                </a:rPr>
                <a:t>-Office Hours</a:t>
              </a:r>
            </a:p>
            <a:p>
              <a:pPr>
                <a:lnSpc>
                  <a:spcPts val="4960"/>
                </a:lnSpc>
              </a:pPr>
              <a:r>
                <a:rPr lang="en-US" sz="3199" spc="159" dirty="0">
                  <a:solidFill>
                    <a:srgbClr val="222222"/>
                  </a:solidFill>
                  <a:latin typeface="Glacial Indifference"/>
                </a:rPr>
                <a:t>-Request Help</a:t>
              </a:r>
            </a:p>
            <a:p>
              <a:pPr>
                <a:lnSpc>
                  <a:spcPts val="4960"/>
                </a:lnSpc>
              </a:pPr>
              <a:r>
                <a:rPr lang="en-US" sz="3200" spc="160" dirty="0">
                  <a:solidFill>
                    <a:srgbClr val="222222"/>
                  </a:solidFill>
                  <a:latin typeface="Glacial Indifference Bold"/>
                </a:rPr>
                <a:t>Canvas</a:t>
              </a:r>
            </a:p>
            <a:p>
              <a:pPr>
                <a:lnSpc>
                  <a:spcPts val="4959"/>
                </a:lnSpc>
              </a:pPr>
              <a:r>
                <a:rPr lang="en-US" sz="3200" spc="160" dirty="0">
                  <a:solidFill>
                    <a:srgbClr val="222222"/>
                  </a:solidFill>
                  <a:latin typeface="Glacial Indifference"/>
                </a:rPr>
                <a:t>-New2HCC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045327" y="2381058"/>
            <a:ext cx="9640820" cy="6832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 Bold"/>
              </a:rPr>
              <a:t>Academic Support Services Staff</a:t>
            </a:r>
          </a:p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"/>
              </a:rPr>
              <a:t>-Debra Greene, Director</a:t>
            </a:r>
          </a:p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"/>
              </a:rPr>
              <a:t>-Parul Shah, Learning Assistance Center (Tutoring)</a:t>
            </a:r>
          </a:p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"/>
              </a:rPr>
              <a:t>-Melodie Gale, Completion Services</a:t>
            </a:r>
          </a:p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"/>
              </a:rPr>
              <a:t>-Lynn Voyton, Completion Services</a:t>
            </a:r>
          </a:p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"/>
              </a:rPr>
              <a:t>-Sandy Cos, Completion Services &amp; Ambiciones</a:t>
            </a:r>
          </a:p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"/>
              </a:rPr>
              <a:t>-Brandon Bellamy, TRIO Student Support Services</a:t>
            </a:r>
          </a:p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"/>
              </a:rPr>
              <a:t>-Stephanie Durr, TRIO Student Support Services</a:t>
            </a:r>
          </a:p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"/>
              </a:rPr>
              <a:t>-Ra'Shad Bryant, TRIO Student Support Services</a:t>
            </a:r>
          </a:p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"/>
              </a:rPr>
              <a:t>-Shawn Lamb, Howard PRIDE</a:t>
            </a:r>
          </a:p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"/>
              </a:rPr>
              <a:t>-Terrell Bratcher, Howard PRIDE</a:t>
            </a:r>
          </a:p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"/>
              </a:rPr>
              <a:t>-Kathy McSweeney, Director of Disability Support Services   </a:t>
            </a:r>
          </a:p>
          <a:p>
            <a:pPr>
              <a:lnSpc>
                <a:spcPts val="4152"/>
              </a:lnSpc>
            </a:pPr>
            <a:r>
              <a:rPr lang="en-US" sz="2679" spc="133">
                <a:solidFill>
                  <a:srgbClr val="222222"/>
                </a:solidFill>
                <a:latin typeface="Glacial Indifference"/>
              </a:rPr>
              <a:t>-Megan Davis, Disability Support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17778">
            <a:off x="13872955" y="-1273020"/>
            <a:ext cx="6710076" cy="45293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93994" y="1067466"/>
            <a:ext cx="13737434" cy="8190834"/>
            <a:chOff x="0" y="0"/>
            <a:chExt cx="18316578" cy="10921112"/>
          </a:xfrm>
        </p:grpSpPr>
        <p:sp>
          <p:nvSpPr>
            <p:cNvPr id="4" name="TextBox 4"/>
            <p:cNvSpPr txBox="1"/>
            <p:nvPr/>
          </p:nvSpPr>
          <p:spPr>
            <a:xfrm>
              <a:off x="0" y="2650173"/>
              <a:ext cx="17911050" cy="68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14"/>
                </a:lnSpc>
              </a:pPr>
              <a:r>
                <a:rPr lang="en-US" sz="2857" spc="142">
                  <a:solidFill>
                    <a:srgbClr val="222222"/>
                  </a:solidFill>
                  <a:latin typeface="Glacial Indifference"/>
                </a:rPr>
                <a:t>Take Care of Physical Health</a:t>
              </a:r>
            </a:p>
            <a:p>
              <a:pPr>
                <a:lnSpc>
                  <a:spcPts val="3714"/>
                </a:lnSpc>
              </a:pPr>
              <a:r>
                <a:rPr lang="en-US" sz="2857" spc="142">
                  <a:solidFill>
                    <a:srgbClr val="222222"/>
                  </a:solidFill>
                  <a:latin typeface="Glacial Indifference"/>
                </a:rPr>
                <a:t>-Healthy Eating</a:t>
              </a:r>
            </a:p>
            <a:p>
              <a:pPr>
                <a:lnSpc>
                  <a:spcPts val="3714"/>
                </a:lnSpc>
              </a:pPr>
              <a:r>
                <a:rPr lang="en-US" sz="2857" spc="142">
                  <a:solidFill>
                    <a:srgbClr val="222222"/>
                  </a:solidFill>
                  <a:latin typeface="Glacial Indifference"/>
                </a:rPr>
                <a:t>-Exercise</a:t>
              </a:r>
            </a:p>
            <a:p>
              <a:pPr>
                <a:lnSpc>
                  <a:spcPts val="3714"/>
                </a:lnSpc>
              </a:pPr>
              <a:r>
                <a:rPr lang="en-US" sz="2857" spc="142">
                  <a:solidFill>
                    <a:srgbClr val="222222"/>
                  </a:solidFill>
                  <a:latin typeface="Glacial Indifference"/>
                </a:rPr>
                <a:t>-Sleep</a:t>
              </a:r>
            </a:p>
            <a:p>
              <a:pPr>
                <a:lnSpc>
                  <a:spcPts val="3714"/>
                </a:lnSpc>
              </a:pPr>
              <a:r>
                <a:rPr lang="en-US" sz="2857" spc="142">
                  <a:solidFill>
                    <a:srgbClr val="222222"/>
                  </a:solidFill>
                  <a:latin typeface="Glacial Indifference"/>
                </a:rPr>
                <a:t>-Avoid Excessive Alcohol and Drug Use</a:t>
              </a:r>
            </a:p>
            <a:p>
              <a:pPr>
                <a:lnSpc>
                  <a:spcPts val="3714"/>
                </a:lnSpc>
              </a:pPr>
              <a:r>
                <a:rPr lang="en-US" sz="2857" spc="142">
                  <a:solidFill>
                    <a:srgbClr val="222222"/>
                  </a:solidFill>
                  <a:latin typeface="Glacial Indifference"/>
                </a:rPr>
                <a:t>Take Care of Emotional Health</a:t>
              </a:r>
            </a:p>
            <a:p>
              <a:pPr>
                <a:lnSpc>
                  <a:spcPts val="3714"/>
                </a:lnSpc>
              </a:pPr>
              <a:r>
                <a:rPr lang="en-US" sz="2857" spc="142">
                  <a:solidFill>
                    <a:srgbClr val="222222"/>
                  </a:solidFill>
                  <a:latin typeface="Glacial Indifference"/>
                </a:rPr>
                <a:t>-Meditation</a:t>
              </a:r>
            </a:p>
            <a:p>
              <a:pPr>
                <a:lnSpc>
                  <a:spcPts val="3714"/>
                </a:lnSpc>
              </a:pPr>
              <a:r>
                <a:rPr lang="en-US" sz="2857" spc="142">
                  <a:solidFill>
                    <a:srgbClr val="222222"/>
                  </a:solidFill>
                  <a:latin typeface="Glacial Indifference"/>
                </a:rPr>
                <a:t>-Quiet Space</a:t>
              </a:r>
            </a:p>
            <a:p>
              <a:pPr>
                <a:lnSpc>
                  <a:spcPts val="3714"/>
                </a:lnSpc>
              </a:pPr>
              <a:r>
                <a:rPr lang="en-US" sz="2857" spc="142">
                  <a:solidFill>
                    <a:srgbClr val="222222"/>
                  </a:solidFill>
                  <a:latin typeface="Glacial Indifference"/>
                </a:rPr>
                <a:t>-Make time to Unwind</a:t>
              </a:r>
            </a:p>
            <a:p>
              <a:pPr>
                <a:lnSpc>
                  <a:spcPts val="3714"/>
                </a:lnSpc>
              </a:pPr>
              <a:r>
                <a:rPr lang="en-US" sz="2857" spc="142">
                  <a:solidFill>
                    <a:srgbClr val="222222"/>
                  </a:solidFill>
                  <a:latin typeface="Glacial Indifference"/>
                </a:rPr>
                <a:t>Take Breaks from Watching , Reading, Listening to News</a:t>
              </a:r>
            </a:p>
            <a:p>
              <a:pPr>
                <a:lnSpc>
                  <a:spcPts val="3714"/>
                </a:lnSpc>
              </a:pPr>
              <a:r>
                <a:rPr lang="en-US" sz="2857" spc="142">
                  <a:solidFill>
                    <a:srgbClr val="222222"/>
                  </a:solidFill>
                  <a:latin typeface="Glacial Indifference"/>
                </a:rPr>
                <a:t>Connect with Others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231614"/>
              <a:ext cx="13911033" cy="689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0"/>
                </a:lnSpc>
              </a:pPr>
              <a:r>
                <a:rPr lang="en-US" sz="1632" spc="81">
                  <a:solidFill>
                    <a:srgbClr val="222222"/>
                  </a:solidFill>
                  <a:latin typeface="HK Grotesk Light Bold"/>
                </a:rPr>
                <a:t>https://www.cdc.gov/coronavirus/2019-ncov/daily-life-coping/managing-stress-anxiety.html</a:t>
              </a:r>
            </a:p>
            <a:p>
              <a:pPr>
                <a:lnSpc>
                  <a:spcPts val="2040"/>
                </a:lnSpc>
              </a:pPr>
              <a:r>
                <a:rPr lang="en-US" sz="1632" spc="81">
                  <a:solidFill>
                    <a:srgbClr val="222222"/>
                  </a:solidFill>
                  <a:latin typeface="Arimo"/>
                </a:rPr>
                <a:t>Updated 7/01/20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71746"/>
              <a:ext cx="13911033" cy="829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8"/>
                </a:lnSpc>
              </a:pPr>
              <a:r>
                <a:rPr lang="en-US" sz="4081" spc="204" dirty="0">
                  <a:solidFill>
                    <a:srgbClr val="FF2870"/>
                  </a:solidFill>
                  <a:latin typeface="Glacial Indifference Bold"/>
                </a:rPr>
                <a:t>CDC: </a:t>
              </a:r>
              <a:r>
                <a:rPr lang="en-US" sz="4081" spc="204" dirty="0" smtClean="0">
                  <a:solidFill>
                    <a:srgbClr val="FF2870"/>
                  </a:solidFill>
                  <a:latin typeface="Glacial Indifference Bold"/>
                </a:rPr>
                <a:t>COPING WITH STRESS</a:t>
              </a:r>
              <a:endParaRPr lang="en-US" sz="4081" spc="204" dirty="0">
                <a:solidFill>
                  <a:srgbClr val="FF2870"/>
                </a:solidFill>
                <a:latin typeface="Glacial Indifference Bold"/>
              </a:endParaRP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17505521" y="0"/>
              <a:ext cx="811057" cy="811057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730587">
            <a:off x="-2897838" y="7966230"/>
            <a:ext cx="6710076" cy="452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300</Words>
  <Application>Microsoft Office PowerPoint</Application>
  <PresentationFormat>Custom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Glacial Indifference Bold</vt:lpstr>
      <vt:lpstr>HK Grotesk Light Bold</vt:lpstr>
      <vt:lpstr>Calibri</vt:lpstr>
      <vt:lpstr>Glacial Indifference</vt:lpstr>
      <vt:lpstr>HK Grotesk Light</vt:lpstr>
      <vt:lpstr>Arimo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Quarkgrove Ventures</dc:title>
  <dc:creator>AC210L-07U</dc:creator>
  <cp:lastModifiedBy>Margaret</cp:lastModifiedBy>
  <cp:revision>7</cp:revision>
  <dcterms:created xsi:type="dcterms:W3CDTF">2006-08-16T00:00:00Z</dcterms:created>
  <dcterms:modified xsi:type="dcterms:W3CDTF">2020-08-14T21:23:50Z</dcterms:modified>
  <dc:identifier>DAEEo-iQ4MM</dc:identifier>
</cp:coreProperties>
</file>